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  <a:srgbClr val="BED1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733C2-469D-E5E8-2CFF-AC0D381ADA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D7AB43-E3CB-1CC0-7DFA-64208F79CF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8F114-C3D3-EF4D-EE44-6DC72C9FB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6C6F2-50F7-44F5-BD78-CA4919746149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027A3-CFCB-9AC6-1EDC-EC7AF21B5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31BB1-93A9-E5C1-9010-2D1927935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75D0F-4E22-4340-9D5D-5843D1BBC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656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A7DEA-B761-8A86-653F-38A2E5984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0F0E98-5086-375C-3322-E9C268ED7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B78C7-C157-7D46-8695-D54359B68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6C6F2-50F7-44F5-BD78-CA4919746149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06C09-0B94-13F3-85D6-08166033F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9E39E-4E60-2E6D-1259-AA728A3EB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75D0F-4E22-4340-9D5D-5843D1BBC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619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2FC014-11D6-3B52-05F7-5E84006472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2693FF-3271-7321-82F8-E60F6AA2DB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57ABF-0482-88FC-88DA-74ADC1783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6C6F2-50F7-44F5-BD78-CA4919746149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01DD5-9DF8-9CE4-5489-E11EE626A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D7B34-B30F-9D7E-C6A8-1FE3FC905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75D0F-4E22-4340-9D5D-5843D1BBC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83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F55F-1FE4-6560-56BE-64F8A3825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7A6AE-8D0C-47DE-3080-61B37C4D3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38648-EF08-61D1-7662-2146D3B58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6C6F2-50F7-44F5-BD78-CA4919746149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75EF1-08B7-B14B-C410-071173F86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AAC576-B964-8B29-A5C5-78B9B5C4C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75D0F-4E22-4340-9D5D-5843D1BBC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0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ACA9-49CD-73F5-FBAE-9A4F01BCA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27C624-461C-78F1-CD50-BFB55198F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4E31F-A52D-208F-DD87-FB8E174F9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6C6F2-50F7-44F5-BD78-CA4919746149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FE53E-9ADB-8EFD-C07A-BA856A937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4BBA9-82B2-FA7E-C593-EC03061C0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75D0F-4E22-4340-9D5D-5843D1BBC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200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34A5F-C1EE-6E3D-AE35-EA1116AC1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77B8B-6AF7-2FC8-6E7D-8EC63675D5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D185E9-3D0C-4406-8293-9F091D9A5A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28A573-84B5-9677-39A7-EF9B9731D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6C6F2-50F7-44F5-BD78-CA4919746149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CC00C-DA65-93AD-6F0F-DDB6F4C7A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196C61-26B7-8CFC-DC68-59D3CA69D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75D0F-4E22-4340-9D5D-5843D1BBC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058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DAB1A-579E-B022-2AC3-313181E49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519A18-41DE-6BA4-04A3-321986CE2E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C5C485-ECCD-D055-E4C4-8BEF60390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C45237-84DE-8B6F-8F6E-DDAFD4AC46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B5B45C-1398-7FC8-6E57-327725CA26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E29E9E-63E2-504E-BABF-0986D18DA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6C6F2-50F7-44F5-BD78-CA4919746149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CDBD42-CE88-55C8-7B23-25B3306F9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BE12A7-3D68-EBF3-60FF-BED414E40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75D0F-4E22-4340-9D5D-5843D1BBC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96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8A968-CBAC-4982-D5B5-77938F2D8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1C910-B321-F170-7BC4-2A7B7230A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6C6F2-50F7-44F5-BD78-CA4919746149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31AEDB-37C4-5AC1-301E-C76CD1FC3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6241A7-500B-A948-9511-801BB5FA5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75D0F-4E22-4340-9D5D-5843D1BBC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3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923BBA-A189-B7C3-B8AC-A09BA26C8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6C6F2-50F7-44F5-BD78-CA4919746149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A9F098-666C-6526-F3DF-00058DBFB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886D8-1AF2-4B38-871C-07E613F29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75D0F-4E22-4340-9D5D-5843D1BBC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216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DF208-C15A-9BBE-A656-465517367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54191-9518-3AC6-6E43-FF12EEBD2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8CC775-9A38-9F33-8B50-54C307FD7D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458749-6AD5-2528-EE80-FB7502CD7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6C6F2-50F7-44F5-BD78-CA4919746149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77BE8E-2F4F-A051-1F05-62A8D20D3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DFAA92-8515-68FD-4688-8253A973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75D0F-4E22-4340-9D5D-5843D1BBC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781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51B41-332C-8E13-289C-CE5602B64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F43C59-2B84-0F6B-1C16-6AE6D7BFBE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988829-5F5B-4375-EF83-1BD64B8573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F1F3EB-F352-BC7F-736E-9A41F6276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6C6F2-50F7-44F5-BD78-CA4919746149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DDA9D7-AA39-C120-D058-2C3818DBB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ED4C55-CF9C-F402-5D10-C61CE097D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75D0F-4E22-4340-9D5D-5843D1BBC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358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FC9E6C-0F95-7AEA-5191-5D6435DC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290AE3-D4BA-5B03-A038-3AD5BB368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BFBFB7-B375-153A-986B-33F3513E2E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6C6F2-50F7-44F5-BD78-CA4919746149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CD4DC1-EE35-D351-B159-E8615DA6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C212A-6CC6-92EE-CEB5-66A74B7B2A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75D0F-4E22-4340-9D5D-5843D1BBC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233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microsoft.com/office/2017/06/relationships/model3d" Target="../media/model3d1.glb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microsoft.com/office/2017/06/relationships/model3d" Target="../media/model3d1.glb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0.tmp"/><Relationship Id="rId7" Type="http://schemas.openxmlformats.org/officeDocument/2006/relationships/image" Target="../media/image16.png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22.png"/><Relationship Id="rId4" Type="http://schemas.openxmlformats.org/officeDocument/2006/relationships/image" Target="../media/image21.tmp"/><Relationship Id="rId9" Type="http://schemas.microsoft.com/office/2017/06/relationships/model3d" Target="../media/model3d1.glb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EF8044D-FAF9-33C6-5D9B-0C78C4EFF0B4}"/>
              </a:ext>
            </a:extLst>
          </p:cNvPr>
          <p:cNvSpPr txBox="1"/>
          <p:nvPr/>
        </p:nvSpPr>
        <p:spPr>
          <a:xfrm>
            <a:off x="2240063" y="2081841"/>
            <a:ext cx="5279010" cy="4328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PROJECT ON CSE310: JAVA</a:t>
            </a:r>
          </a:p>
          <a:p>
            <a:pPr algn="ctr"/>
            <a:endParaRPr lang="en-US" sz="3200" b="1" dirty="0">
              <a:solidFill>
                <a:srgbClr val="C00000"/>
              </a:solidFill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dirty="0">
                <a:solidFill>
                  <a:srgbClr val="C00000"/>
                </a:solidFill>
              </a:rPr>
              <a:t>Title: 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Holistic strategy aimed at optimizing overall health and lifespan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based on BMI(Body Mass Index)</a:t>
            </a:r>
          </a:p>
          <a:p>
            <a:pPr algn="ctr"/>
            <a:endParaRPr lang="en-US" sz="3200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0E431A-4265-E64B-7F58-C10A0A3A3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690" y="517950"/>
            <a:ext cx="4438617" cy="151167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Surface Pro - Cobalt Blue">
                <a:extLst>
                  <a:ext uri="{FF2B5EF4-FFF2-40B4-BE49-F238E27FC236}">
                    <a16:creationId xmlns:a16="http://schemas.microsoft.com/office/drawing/2014/main" id="{C54CB0B7-6BC6-CEB0-8AB2-BDD15A5E0E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28576134"/>
                  </p:ext>
                </p:extLst>
              </p:nvPr>
            </p:nvGraphicFramePr>
            <p:xfrm>
              <a:off x="8394169" y="1839397"/>
              <a:ext cx="4016186" cy="379783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016186" cy="3797832"/>
                    </a:xfrm>
                    <a:prstGeom prst="rect">
                      <a:avLst/>
                    </a:prstGeom>
                  </am3d:spPr>
                  <am3d:camera>
                    <am3d:pos x="0" y="0" z="70266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89516" d="1000000"/>
                    <am3d:preTrans dx="0" dy="-11729876" dz="-6720205"/>
                    <am3d:scale>
                      <am3d:sx n="1000000" d="1000000"/>
                      <am3d:sy n="1000000" d="1000000"/>
                      <am3d:sz n="1000000" d="1000000"/>
                    </am3d:scale>
                    <am3d:rot ax="1562735" ay="3057902" az="124726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4373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Surface Pro - Cobalt Blue">
                <a:extLst>
                  <a:ext uri="{FF2B5EF4-FFF2-40B4-BE49-F238E27FC236}">
                    <a16:creationId xmlns:a16="http://schemas.microsoft.com/office/drawing/2014/main" id="{C54CB0B7-6BC6-CEB0-8AB2-BDD15A5E0E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94169" y="1839397"/>
                <a:ext cx="4016186" cy="379783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4208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F0B692-A877-E66B-A059-2AD765B5351D}"/>
              </a:ext>
            </a:extLst>
          </p:cNvPr>
          <p:cNvSpPr txBox="1"/>
          <p:nvPr/>
        </p:nvSpPr>
        <p:spPr>
          <a:xfrm>
            <a:off x="593887" y="196642"/>
            <a:ext cx="3799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0C9772-4AE5-FA5E-0C2B-7EB647C6D2D7}"/>
              </a:ext>
            </a:extLst>
          </p:cNvPr>
          <p:cNvSpPr txBox="1"/>
          <p:nvPr/>
        </p:nvSpPr>
        <p:spPr>
          <a:xfrm>
            <a:off x="527901" y="620599"/>
            <a:ext cx="634423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body mass index (BMI) is a measure that uses your height and weight to work out if your weight is healthy.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BMI(Body Mass Index) </a:t>
            </a:r>
            <a:r>
              <a:rPr 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a person’s weight in kilograms (or pounds) divided by the square of height in meters (or feet).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high BMI can indicate high body fatness.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BMI screens for weight categories that may lead to health problems, but it does not diagnose the body fatness or health of an individual.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chemeClr val="accent6">
                  <a:lumMod val="50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Range :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Underweight-Below 18.5 .</a:t>
            </a:r>
            <a:endParaRPr lang="en-US" b="1" i="0" dirty="0">
              <a:solidFill>
                <a:schemeClr val="accent6">
                  <a:lumMod val="50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Healthy-Between 18.5 and24.9.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Overweight-Between 25.0 and 29.9.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Obese- Between 30.0 and 34.9.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Extremely Obese- Above 35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Formula: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719BA4-4FDB-0F00-278B-B1CD90545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261" y="5692682"/>
            <a:ext cx="3452159" cy="8458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58B24A-7485-6275-D61B-E91B53FD6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140" y="436901"/>
            <a:ext cx="5221324" cy="2779746"/>
          </a:xfrm>
          <a:prstGeom prst="rect">
            <a:avLst/>
          </a:prstGeom>
          <a:ln>
            <a:solidFill>
              <a:srgbClr val="FFCC66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76200" dist="12700" dir="8100000" sy="-23000" kx="800400" algn="br" rotWithShape="0">
              <a:prstClr val="black">
                <a:alpha val="20000"/>
              </a:prstClr>
            </a:outerShdw>
            <a:reflection blurRad="6350" stA="50000" endA="275" endPos="40000" dist="101600" dir="5400000" sy="-100000" algn="bl" rotWithShape="0"/>
            <a:softEdge rad="31750"/>
          </a:effec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Surface Pro - Cobalt Blue">
                <a:extLst>
                  <a:ext uri="{FF2B5EF4-FFF2-40B4-BE49-F238E27FC236}">
                    <a16:creationId xmlns:a16="http://schemas.microsoft.com/office/drawing/2014/main" id="{F2D0F0BC-D2E5-BBB3-3E8B-2F804110D47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92073700"/>
                  </p:ext>
                </p:extLst>
              </p:nvPr>
            </p:nvGraphicFramePr>
            <p:xfrm>
              <a:off x="7783085" y="2896792"/>
              <a:ext cx="3399432" cy="352601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399432" cy="3526018"/>
                    </a:xfrm>
                    <a:prstGeom prst="rect">
                      <a:avLst/>
                    </a:prstGeom>
                  </am3d:spPr>
                  <am3d:camera>
                    <am3d:pos x="0" y="0" z="70266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89516" d="1000000"/>
                    <am3d:preTrans dx="0" dy="-11729876" dz="-6720205"/>
                    <am3d:scale>
                      <am3d:sx n="1000000" d="1000000"/>
                      <am3d:sy n="1000000" d="1000000"/>
                      <am3d:sz n="1000000" d="1000000"/>
                    </am3d:scale>
                    <am3d:rot ax="8930461" ay="2462572" az="950076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9251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Surface Pro - Cobalt Blue">
                <a:extLst>
                  <a:ext uri="{FF2B5EF4-FFF2-40B4-BE49-F238E27FC236}">
                    <a16:creationId xmlns:a16="http://schemas.microsoft.com/office/drawing/2014/main" id="{F2D0F0BC-D2E5-BBB3-3E8B-2F804110D4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83085" y="2896792"/>
                <a:ext cx="3399432" cy="352601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3605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EA4261-9E02-27EF-89DE-49ED855F4995}"/>
              </a:ext>
            </a:extLst>
          </p:cNvPr>
          <p:cNvSpPr txBox="1"/>
          <p:nvPr/>
        </p:nvSpPr>
        <p:spPr>
          <a:xfrm>
            <a:off x="754143" y="464563"/>
            <a:ext cx="4110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 STATEMENT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4F72F3-D2C8-A1FF-8578-3BFDAC1161CE}"/>
              </a:ext>
            </a:extLst>
          </p:cNvPr>
          <p:cNvSpPr txBox="1"/>
          <p:nvPr/>
        </p:nvSpPr>
        <p:spPr>
          <a:xfrm>
            <a:off x="435098" y="1274033"/>
            <a:ext cx="697871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Diet: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Taking of  unproper diet.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solidFill>
                <a:schemeClr val="accent6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Physical Activity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Lack of physical activity.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solidFill>
                <a:schemeClr val="accent6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Genetics: </a:t>
            </a: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There are some genes associated with obesity and</a:t>
            </a:r>
          </a:p>
          <a:p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overweight. In some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people</a:t>
            </a: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genes can affect how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</a:t>
            </a: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their bodies change food into energy and store 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</a:t>
            </a: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fat.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Medical Reasons: </a:t>
            </a: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some cases, underlying medical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         </a:t>
            </a: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conditions may contribute weight gain. </a:t>
            </a:r>
          </a:p>
          <a:p>
            <a:endParaRPr lang="en-US" i="0" dirty="0">
              <a:solidFill>
                <a:schemeClr val="accent6">
                  <a:lumMod val="50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These include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 underactive thyroid gland(hypothyroidism)</a:t>
            </a: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 where your thyroid gland does not produce enough hormones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Crushing’s syndrome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a rare disorder that causes the over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-production of </a:t>
            </a:r>
            <a:r>
              <a:rPr lang="en-US" i="0" dirty="0" err="1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steroi</a:t>
            </a: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hormones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1469CE-5B22-57B2-D77E-38C8B9DF6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615" y="491930"/>
            <a:ext cx="3163922" cy="4801315"/>
          </a:xfrm>
          <a:prstGeom prst="rect">
            <a:avLst/>
          </a:prstGeom>
          <a:ln>
            <a:solidFill>
              <a:srgbClr val="FFCC66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76200" dist="12700" dir="8100000" sy="-23000" kx="800400" algn="br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urface Pro - Cobalt Blue">
                <a:extLst>
                  <a:ext uri="{FF2B5EF4-FFF2-40B4-BE49-F238E27FC236}">
                    <a16:creationId xmlns:a16="http://schemas.microsoft.com/office/drawing/2014/main" id="{540B95A7-E9B5-6F7E-95A8-396D1DD71E4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00510872"/>
                  </p:ext>
                </p:extLst>
              </p:nvPr>
            </p:nvGraphicFramePr>
            <p:xfrm>
              <a:off x="4812759" y="-446805"/>
              <a:ext cx="3173325" cy="274606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173325" cy="2746065"/>
                    </a:xfrm>
                    <a:prstGeom prst="rect">
                      <a:avLst/>
                    </a:prstGeom>
                  </am3d:spPr>
                  <am3d:camera>
                    <am3d:pos x="0" y="0" z="70266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89516" d="1000000"/>
                    <am3d:preTrans dx="0" dy="-11729876" dz="-6720205"/>
                    <am3d:scale>
                      <am3d:sx n="1000000" d="1000000"/>
                      <am3d:sy n="1000000" d="1000000"/>
                      <am3d:sz n="1000000" d="1000000"/>
                    </am3d:scale>
                    <am3d:rot ax="10121715" ay="-2469641" az="-1035026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333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urface Pro - Cobalt Blue">
                <a:extLst>
                  <a:ext uri="{FF2B5EF4-FFF2-40B4-BE49-F238E27FC236}">
                    <a16:creationId xmlns:a16="http://schemas.microsoft.com/office/drawing/2014/main" id="{540B95A7-E9B5-6F7E-95A8-396D1DD71E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12759" y="-446805"/>
                <a:ext cx="3173325" cy="274606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4328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FC0831-49EE-E425-514D-80760870DF19}"/>
              </a:ext>
            </a:extLst>
          </p:cNvPr>
          <p:cNvSpPr txBox="1"/>
          <p:nvPr/>
        </p:nvSpPr>
        <p:spPr>
          <a:xfrm>
            <a:off x="725863" y="725866"/>
            <a:ext cx="4015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PROPOSED TECHNIQUE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015270-3C9A-FF98-FA2E-E1F9D2C99159}"/>
              </a:ext>
            </a:extLst>
          </p:cNvPr>
          <p:cNvSpPr txBox="1"/>
          <p:nvPr/>
        </p:nvSpPr>
        <p:spPr>
          <a:xfrm>
            <a:off x="876693" y="1689891"/>
            <a:ext cx="1001126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To solve this unhealthy BMI, we designed a program to calculate BMI and provide tips to keep our BMI in the perfect range.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In this program, there will be a interface of registering our personal details at first.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After registering, we will be directed to a interface for entering our height, age, weight, etc. to calculate our BMI.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The code will be taking the inputs from that interface and will calculate the BMI.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The formula for BMI calculation is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We will know our BMI health from this and there will be tips for keeping our BMI in the perfect ratio.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CEC76A-F698-CE12-43E9-C8D57B36C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657" y="4325291"/>
            <a:ext cx="3650296" cy="89923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urface Pro - Cobalt Blue">
                <a:extLst>
                  <a:ext uri="{FF2B5EF4-FFF2-40B4-BE49-F238E27FC236}">
                    <a16:creationId xmlns:a16="http://schemas.microsoft.com/office/drawing/2014/main" id="{515E80B2-B39E-1419-8121-F567811CB9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6947016"/>
                  </p:ext>
                </p:extLst>
              </p:nvPr>
            </p:nvGraphicFramePr>
            <p:xfrm>
              <a:off x="8812058" y="2678176"/>
              <a:ext cx="3168656" cy="244041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168656" cy="2440416"/>
                    </a:xfrm>
                    <a:prstGeom prst="rect">
                      <a:avLst/>
                    </a:prstGeom>
                  </am3d:spPr>
                  <am3d:camera>
                    <am3d:pos x="0" y="0" z="70266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89516" d="1000000"/>
                    <am3d:preTrans dx="0" dy="-11729876" dz="-6720205"/>
                    <am3d:scale>
                      <am3d:sx n="1000000" d="1000000"/>
                      <am3d:sy n="1000000" d="1000000"/>
                      <am3d:sz n="1000000" d="1000000"/>
                    </am3d:scale>
                    <am3d:rot ax="200016" ay="-2207507" az="-11987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733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urface Pro - Cobalt Blue">
                <a:extLst>
                  <a:ext uri="{FF2B5EF4-FFF2-40B4-BE49-F238E27FC236}">
                    <a16:creationId xmlns:a16="http://schemas.microsoft.com/office/drawing/2014/main" id="{515E80B2-B39E-1419-8121-F567811CB9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12058" y="2678176"/>
                <a:ext cx="3168656" cy="244041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382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FAB06D-3C25-17CF-FAA1-7972B9E41679}"/>
              </a:ext>
            </a:extLst>
          </p:cNvPr>
          <p:cNvSpPr txBox="1"/>
          <p:nvPr/>
        </p:nvSpPr>
        <p:spPr>
          <a:xfrm>
            <a:off x="744718" y="452484"/>
            <a:ext cx="3346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OUTPUTS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047DCF-66F9-13F9-E3F5-04F9BA0B36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654" y="1463958"/>
            <a:ext cx="3156016" cy="17726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47136E-63E1-6E1E-3E79-AAC65B927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828" y="942680"/>
            <a:ext cx="2632753" cy="2732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19C0EC-C991-B453-734B-76D0DE5BE3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834" y="4347875"/>
            <a:ext cx="3520912" cy="2332131"/>
          </a:xfrm>
          <a:prstGeom prst="rect">
            <a:avLst/>
          </a:prstGeom>
        </p:spPr>
      </p:pic>
      <p:pic>
        <p:nvPicPr>
          <p:cNvPr id="11" name="Graphic 10" descr="Arrow Slight curve">
            <a:extLst>
              <a:ext uri="{FF2B5EF4-FFF2-40B4-BE49-F238E27FC236}">
                <a16:creationId xmlns:a16="http://schemas.microsoft.com/office/drawing/2014/main" id="{CE64CDCC-E958-3A80-6A10-C1C33FA1FD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7173" y="1971291"/>
            <a:ext cx="1836569" cy="724776"/>
          </a:xfrm>
          <a:prstGeom prst="rect">
            <a:avLst/>
          </a:prstGeom>
        </p:spPr>
      </p:pic>
      <p:pic>
        <p:nvPicPr>
          <p:cNvPr id="17" name="Graphic 16" descr="Arrow Clockwise curve">
            <a:extLst>
              <a:ext uri="{FF2B5EF4-FFF2-40B4-BE49-F238E27FC236}">
                <a16:creationId xmlns:a16="http://schemas.microsoft.com/office/drawing/2014/main" id="{A5C899DD-62EF-9128-CE69-7849A01666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3540581">
            <a:off x="8570899" y="3515350"/>
            <a:ext cx="1289760" cy="27855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58880F8-5E31-4A6C-0672-FC1D21208B5F}"/>
              </a:ext>
            </a:extLst>
          </p:cNvPr>
          <p:cNvSpPr txBox="1"/>
          <p:nvPr/>
        </p:nvSpPr>
        <p:spPr>
          <a:xfrm>
            <a:off x="1651654" y="1055802"/>
            <a:ext cx="2750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Welcome page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15087D-54B2-84B6-2BD2-6CDA1CCAFDFB}"/>
              </a:ext>
            </a:extLst>
          </p:cNvPr>
          <p:cNvSpPr txBox="1"/>
          <p:nvPr/>
        </p:nvSpPr>
        <p:spPr>
          <a:xfrm>
            <a:off x="7173799" y="509051"/>
            <a:ext cx="2205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Register page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E604F4-AB68-3A35-7193-6F9B977823A3}"/>
              </a:ext>
            </a:extLst>
          </p:cNvPr>
          <p:cNvSpPr txBox="1"/>
          <p:nvPr/>
        </p:nvSpPr>
        <p:spPr>
          <a:xfrm>
            <a:off x="4689835" y="3949833"/>
            <a:ext cx="2606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Calculation page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Surface Pro - Cobalt Blue">
                <a:extLst>
                  <a:ext uri="{FF2B5EF4-FFF2-40B4-BE49-F238E27FC236}">
                    <a16:creationId xmlns:a16="http://schemas.microsoft.com/office/drawing/2014/main" id="{E4BAF21D-5F33-0DED-D5B5-4C4F02D6B0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55212145"/>
                  </p:ext>
                </p:extLst>
              </p:nvPr>
            </p:nvGraphicFramePr>
            <p:xfrm>
              <a:off x="310879" y="3063723"/>
              <a:ext cx="3466717" cy="3532229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3466717" cy="3532229"/>
                    </a:xfrm>
                    <a:prstGeom prst="rect">
                      <a:avLst/>
                    </a:prstGeom>
                  </am3d:spPr>
                  <am3d:camera>
                    <am3d:pos x="0" y="0" z="70266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89516" d="1000000"/>
                    <am3d:preTrans dx="0" dy="-11729876" dz="-6720205"/>
                    <am3d:scale>
                      <am3d:sx n="1000000" d="1000000"/>
                      <am3d:sy n="1000000" d="1000000"/>
                      <am3d:sz n="1000000" d="1000000"/>
                    </am3d:scale>
                    <am3d:rot ax="2321680" ay="2735907" az="178689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733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Surface Pro - Cobalt Blue">
                <a:extLst>
                  <a:ext uri="{FF2B5EF4-FFF2-40B4-BE49-F238E27FC236}">
                    <a16:creationId xmlns:a16="http://schemas.microsoft.com/office/drawing/2014/main" id="{E4BAF21D-5F33-0DED-D5B5-4C4F02D6B0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0879" y="3063723"/>
                <a:ext cx="3466717" cy="35322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6004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77A7D5-D96D-D074-AC36-C5D1B9BBF5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592" y="643483"/>
            <a:ext cx="2601758" cy="27223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F9CF53-DE05-A099-3D75-211C517E2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488" y="3669481"/>
            <a:ext cx="2701828" cy="2822865"/>
          </a:xfrm>
          <a:prstGeom prst="rect">
            <a:avLst/>
          </a:prstGeom>
        </p:spPr>
      </p:pic>
      <p:pic>
        <p:nvPicPr>
          <p:cNvPr id="4" name="Picture 3" descr="Underweight">
            <a:extLst>
              <a:ext uri="{FF2B5EF4-FFF2-40B4-BE49-F238E27FC236}">
                <a16:creationId xmlns:a16="http://schemas.microsoft.com/office/drawing/2014/main" id="{67CD888D-DE43-E0B0-2D0C-A607C94651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56" y="3669481"/>
            <a:ext cx="3411981" cy="2729585"/>
          </a:xfrm>
          <a:prstGeom prst="rect">
            <a:avLst/>
          </a:prstGeom>
        </p:spPr>
      </p:pic>
      <p:pic>
        <p:nvPicPr>
          <p:cNvPr id="7" name="Graphic 6" descr="Arrow Slight curve">
            <a:extLst>
              <a:ext uri="{FF2B5EF4-FFF2-40B4-BE49-F238E27FC236}">
                <a16:creationId xmlns:a16="http://schemas.microsoft.com/office/drawing/2014/main" id="{B5D954A5-BC6E-22F5-A567-F4D6016B71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6490038">
            <a:off x="2576948" y="1758478"/>
            <a:ext cx="2394162" cy="1092539"/>
          </a:xfrm>
          <a:prstGeom prst="rect">
            <a:avLst/>
          </a:prstGeom>
        </p:spPr>
      </p:pic>
      <p:pic>
        <p:nvPicPr>
          <p:cNvPr id="8" name="Graphic 7" descr="Arrow Clockwise curve">
            <a:extLst>
              <a:ext uri="{FF2B5EF4-FFF2-40B4-BE49-F238E27FC236}">
                <a16:creationId xmlns:a16="http://schemas.microsoft.com/office/drawing/2014/main" id="{89C9CBCE-0171-FABD-53C5-71DFEB8079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8837061">
            <a:off x="7997431" y="829041"/>
            <a:ext cx="1289760" cy="29514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A07244-CA0F-6850-CBB2-6EFEEA64631A}"/>
              </a:ext>
            </a:extLst>
          </p:cNvPr>
          <p:cNvSpPr txBox="1"/>
          <p:nvPr/>
        </p:nvSpPr>
        <p:spPr>
          <a:xfrm>
            <a:off x="4760577" y="273379"/>
            <a:ext cx="1253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Tips page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B50DC7-5FBD-AF50-69F9-947CFC9378FB}"/>
              </a:ext>
            </a:extLst>
          </p:cNvPr>
          <p:cNvSpPr txBox="1"/>
          <p:nvPr/>
        </p:nvSpPr>
        <p:spPr>
          <a:xfrm>
            <a:off x="2064468" y="3157983"/>
            <a:ext cx="2187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Overweight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28AEF9-B660-B676-CFED-259ABFECEC02}"/>
              </a:ext>
            </a:extLst>
          </p:cNvPr>
          <p:cNvSpPr txBox="1"/>
          <p:nvPr/>
        </p:nvSpPr>
        <p:spPr>
          <a:xfrm>
            <a:off x="9596488" y="3179755"/>
            <a:ext cx="192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Underweight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Surface Pro - Cobalt Blue">
                <a:extLst>
                  <a:ext uri="{FF2B5EF4-FFF2-40B4-BE49-F238E27FC236}">
                    <a16:creationId xmlns:a16="http://schemas.microsoft.com/office/drawing/2014/main" id="{F247FC67-D8F2-0FFD-684A-7C9E86673A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5065044"/>
                  </p:ext>
                </p:extLst>
              </p:nvPr>
            </p:nvGraphicFramePr>
            <p:xfrm>
              <a:off x="91117" y="-541492"/>
              <a:ext cx="3463155" cy="3557309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3463155" cy="3557309"/>
                    </a:xfrm>
                    <a:prstGeom prst="rect">
                      <a:avLst/>
                    </a:prstGeom>
                  </am3d:spPr>
                  <am3d:camera>
                    <am3d:pos x="0" y="0" z="70266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89516" d="1000000"/>
                    <am3d:preTrans dx="0" dy="-11729876" dz="-6720205"/>
                    <am3d:scale>
                      <am3d:sx n="1000000" d="1000000"/>
                      <am3d:sy n="1000000" d="1000000"/>
                      <am3d:sz n="1000000" d="1000000"/>
                    </am3d:scale>
                    <am3d:rot ax="2288882" ay="-2604170" az="-1701356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7333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Surface Pro - Cobalt Blue">
                <a:extLst>
                  <a:ext uri="{FF2B5EF4-FFF2-40B4-BE49-F238E27FC236}">
                    <a16:creationId xmlns:a16="http://schemas.microsoft.com/office/drawing/2014/main" id="{F247FC67-D8F2-0FFD-684A-7C9E86673A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117" y="-541492"/>
                <a:ext cx="3463155" cy="355730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9560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7F1BCF-5330-1C5A-A18B-3DC3012736D9}"/>
              </a:ext>
            </a:extLst>
          </p:cNvPr>
          <p:cNvSpPr txBox="1"/>
          <p:nvPr/>
        </p:nvSpPr>
        <p:spPr>
          <a:xfrm>
            <a:off x="688157" y="744718"/>
            <a:ext cx="5062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2C1514-E543-1D73-8216-268ED8B49A95}"/>
              </a:ext>
            </a:extLst>
          </p:cNvPr>
          <p:cNvSpPr txBox="1"/>
          <p:nvPr/>
        </p:nvSpPr>
        <p:spPr>
          <a:xfrm>
            <a:off x="810705" y="1489435"/>
            <a:ext cx="60425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project creates a user-friendly interface for data input and output, implementing the BMI formula in Java code, and handling potential errors or invalid inputs.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project will let the users able to calculate their BMI.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By knowing their own BMI, they can work on that to improve their health and live a healthy live as we have provided tips for both underweight and overweight.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6207EB-E2BC-F9AB-B0F8-3EF778FC7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725" y="914395"/>
            <a:ext cx="5240567" cy="3637221"/>
          </a:xfrm>
          <a:prstGeom prst="rect">
            <a:avLst/>
          </a:prstGeom>
          <a:ln>
            <a:solidFill>
              <a:srgbClr val="FFCC66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76200" dist="12700" dir="8100000" sy="-23000" kx="800400" algn="br" rotWithShape="0">
              <a:prstClr val="black">
                <a:alpha val="20000"/>
              </a:prstClr>
            </a:outerShdw>
            <a:reflection blurRad="6350" stA="50000" endA="275" endPos="40000" dist="101600" dir="5400000" sy="-100000" algn="bl" rotWithShape="0"/>
            <a:softEdge rad="31750"/>
          </a:effec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Happy Face">
                <a:extLst>
                  <a:ext uri="{FF2B5EF4-FFF2-40B4-BE49-F238E27FC236}">
                    <a16:creationId xmlns:a16="http://schemas.microsoft.com/office/drawing/2014/main" id="{D77D7547-A5B3-DF16-01AD-47C541D985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09777835"/>
                  </p:ext>
                </p:extLst>
              </p:nvPr>
            </p:nvGraphicFramePr>
            <p:xfrm>
              <a:off x="8016436" y="4919164"/>
              <a:ext cx="1770316" cy="178935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70316" cy="1789352"/>
                    </a:xfrm>
                    <a:prstGeom prst="rect">
                      <a:avLst/>
                    </a:prstGeom>
                  </am3d:spPr>
                  <am3d:camera>
                    <am3d:pos x="0" y="0" z="811544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035753" d="1000000"/>
                    <am3d:preTrans dx="285" dy="0" dz="997314"/>
                    <am3d:scale>
                      <am3d:sx n="1000000" d="1000000"/>
                      <am3d:sy n="1000000" d="1000000"/>
                      <am3d:sz n="1000000" d="1000000"/>
                    </am3d:scale>
                    <am3d:rot ax="352060" ay="1545107" az="15339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1028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Happy Face">
                <a:extLst>
                  <a:ext uri="{FF2B5EF4-FFF2-40B4-BE49-F238E27FC236}">
                    <a16:creationId xmlns:a16="http://schemas.microsoft.com/office/drawing/2014/main" id="{D77D7547-A5B3-DF16-01AD-47C541D985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16436" y="4919164"/>
                <a:ext cx="1770316" cy="17893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1256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DA1007-3975-9255-25AC-D6E126723686}"/>
              </a:ext>
            </a:extLst>
          </p:cNvPr>
          <p:cNvSpPr txBox="1"/>
          <p:nvPr/>
        </p:nvSpPr>
        <p:spPr>
          <a:xfrm rot="20303292">
            <a:off x="169683" y="1166584"/>
            <a:ext cx="75885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Thank you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Happy Face">
                <a:extLst>
                  <a:ext uri="{FF2B5EF4-FFF2-40B4-BE49-F238E27FC236}">
                    <a16:creationId xmlns:a16="http://schemas.microsoft.com/office/drawing/2014/main" id="{1EFB8376-EE18-3661-7946-DAB5347D2A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87223026"/>
                  </p:ext>
                </p:extLst>
              </p:nvPr>
            </p:nvGraphicFramePr>
            <p:xfrm>
              <a:off x="7009497" y="1991715"/>
              <a:ext cx="2961819" cy="298086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61819" cy="2980868"/>
                    </a:xfrm>
                    <a:prstGeom prst="rect">
                      <a:avLst/>
                    </a:prstGeom>
                  </am3d:spPr>
                  <am3d:camera>
                    <am3d:pos x="0" y="0" z="811544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035753" d="1000000"/>
                    <am3d:preTrans dx="285" dy="0" dz="997314"/>
                    <am3d:scale>
                      <am3d:sx n="1000000" d="1000000"/>
                      <am3d:sy n="1000000" d="1000000"/>
                      <am3d:sz n="1000000" d="1000000"/>
                    </am3d:scale>
                    <am3d:rot ax="740459" ay="-330029" az="-7208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046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Happy Face">
                <a:extLst>
                  <a:ext uri="{FF2B5EF4-FFF2-40B4-BE49-F238E27FC236}">
                    <a16:creationId xmlns:a16="http://schemas.microsoft.com/office/drawing/2014/main" id="{1EFB8376-EE18-3661-7946-DAB5347D2A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09497" y="1991715"/>
                <a:ext cx="2961819" cy="298086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4225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1163</TotalTime>
  <Words>439</Words>
  <Application>Microsoft Office PowerPoint</Application>
  <PresentationFormat>Widescreen</PresentationFormat>
  <Paragraphs>64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Courier New</vt:lpstr>
      <vt:lpstr>Open 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ON CSE 310: JAVA</dc:title>
  <dc:creator>Shaphaba Oinam</dc:creator>
  <cp:lastModifiedBy>Shaphaba Oinam</cp:lastModifiedBy>
  <cp:revision>14</cp:revision>
  <dcterms:created xsi:type="dcterms:W3CDTF">2023-04-06T11:07:31Z</dcterms:created>
  <dcterms:modified xsi:type="dcterms:W3CDTF">2023-05-01T05:44:38Z</dcterms:modified>
</cp:coreProperties>
</file>